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42" r:id="rId9"/>
    <p:sldId id="338" r:id="rId10"/>
    <p:sldId id="339" r:id="rId11"/>
    <p:sldId id="340" r:id="rId12"/>
    <p:sldId id="343" r:id="rId13"/>
    <p:sldId id="341" r:id="rId1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6"/>
      <p:bold r:id="rId17"/>
    </p:embeddedFont>
    <p:embeddedFont>
      <p:font typeface="Microsoft Sans Serif" panose="020B0604020202020204" pitchFamily="34" charset="0"/>
      <p:regular r:id="rId18"/>
    </p:embeddedFont>
    <p:embeddedFont>
      <p:font typeface="Oswald" panose="02020500000000000000" charset="0"/>
      <p:regular r:id="rId19"/>
      <p:bold r:id="rId20"/>
      <p:italic r:id="rId21"/>
      <p:boldItalic r:id="rId22"/>
    </p:embeddedFont>
    <p:embeddedFont>
      <p:font typeface="Tinos" panose="02020500000000000000" charset="0"/>
      <p:regular r:id="rId23"/>
      <p:bold r:id="rId24"/>
      <p:italic r:id="rId25"/>
      <p:bold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DFDFD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1E9A13-7CCB-4F98-B95F-9166537CBB3C}">
  <a:tblStyle styleId="{6A1E9A13-7CCB-4F98-B95F-9166537CB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5256" autoAdjust="0"/>
  </p:normalViewPr>
  <p:slideViewPr>
    <p:cSldViewPr snapToGrid="0">
      <p:cViewPr varScale="1">
        <p:scale>
          <a:sx n="110" d="100"/>
          <a:sy n="110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23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61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0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7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557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7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9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614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92FF3520-C663-4079-9C80-0E72533E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55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0"/>
            <a:ext cx="5802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B651AB43-9D0B-429A-A121-1C903A7B6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50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7510238-4F9C-4350-9585-F4D16743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3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 i="1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defRPr b="1" i="1"/>
            </a:lvl2pPr>
            <a:lvl3pPr lvl="2" rtl="0">
              <a:spcBef>
                <a:spcPts val="0"/>
              </a:spcBef>
              <a:defRPr b="1" i="1"/>
            </a:lvl3pPr>
            <a:lvl4pPr lvl="3" rtl="0">
              <a:spcBef>
                <a:spcPts val="0"/>
              </a:spcBef>
              <a:defRPr b="1" i="1"/>
            </a:lvl4pPr>
            <a:lvl5pPr lvl="4" rtl="0">
              <a:spcBef>
                <a:spcPts val="0"/>
              </a:spcBef>
              <a:defRPr b="1" i="1"/>
            </a:lvl5pPr>
            <a:lvl6pPr lvl="5" rtl="0">
              <a:spcBef>
                <a:spcPts val="0"/>
              </a:spcBef>
              <a:defRPr b="1" i="1"/>
            </a:lvl6pPr>
            <a:lvl7pPr lvl="6" rtl="0">
              <a:spcBef>
                <a:spcPts val="0"/>
              </a:spcBef>
              <a:defRPr b="1" i="1"/>
            </a:lvl7pPr>
            <a:lvl8pPr lvl="7" rtl="0">
              <a:spcBef>
                <a:spcPts val="0"/>
              </a:spcBef>
              <a:defRPr b="1" i="1"/>
            </a:lvl8pPr>
            <a:lvl9pPr lvl="8">
              <a:spcBef>
                <a:spcPts val="0"/>
              </a:spcBef>
              <a:defRPr b="1" i="1"/>
            </a:lvl9pPr>
          </a:lstStyle>
          <a:p>
            <a:endParaRPr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C3BF935B-6B0A-4F70-83C0-D74114D9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18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0.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7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1.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39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500" y="14458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2.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9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710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3.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4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647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4.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35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5.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11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6.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3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8"/>
          <p:cNvSpPr/>
          <p:nvPr userDrawn="1"/>
        </p:nvSpPr>
        <p:spPr>
          <a:xfrm>
            <a:off x="0" y="0"/>
            <a:ext cx="8928992" cy="723900"/>
          </a:xfrm>
          <a:custGeom>
            <a:avLst/>
            <a:gdLst>
              <a:gd name="connsiteX0" fmla="*/ 0 w 11301997"/>
              <a:gd name="connsiteY0" fmla="*/ 0 h 723900"/>
              <a:gd name="connsiteX1" fmla="*/ 11146257 w 11301997"/>
              <a:gd name="connsiteY1" fmla="*/ 0 h 723900"/>
              <a:gd name="connsiteX2" fmla="*/ 11301997 w 11301997"/>
              <a:gd name="connsiteY2" fmla="*/ 723900 h 723900"/>
              <a:gd name="connsiteX3" fmla="*/ 0 w 11301997"/>
              <a:gd name="connsiteY3" fmla="*/ 723900 h 723900"/>
              <a:gd name="connsiteX4" fmla="*/ 0 w 11301997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997" h="723900">
                <a:moveTo>
                  <a:pt x="0" y="0"/>
                </a:moveTo>
                <a:lnTo>
                  <a:pt x="11146257" y="0"/>
                </a:lnTo>
                <a:lnTo>
                  <a:pt x="11301997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任意多边形 7"/>
          <p:cNvSpPr/>
          <p:nvPr userDrawn="1"/>
        </p:nvSpPr>
        <p:spPr>
          <a:xfrm>
            <a:off x="8098257" y="0"/>
            <a:ext cx="1045743" cy="723900"/>
          </a:xfrm>
          <a:custGeom>
            <a:avLst/>
            <a:gdLst>
              <a:gd name="connsiteX0" fmla="*/ 0 w 1045743"/>
              <a:gd name="connsiteY0" fmla="*/ 0 h 723900"/>
              <a:gd name="connsiteX1" fmla="*/ 1045743 w 1045743"/>
              <a:gd name="connsiteY1" fmla="*/ 0 h 723900"/>
              <a:gd name="connsiteX2" fmla="*/ 1045743 w 1045743"/>
              <a:gd name="connsiteY2" fmla="*/ 723900 h 723900"/>
              <a:gd name="connsiteX3" fmla="*/ 155740 w 1045743"/>
              <a:gd name="connsiteY3" fmla="*/ 723900 h 723900"/>
              <a:gd name="connsiteX4" fmla="*/ 0 w 1045743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743" h="723900">
                <a:moveTo>
                  <a:pt x="0" y="0"/>
                </a:moveTo>
                <a:lnTo>
                  <a:pt x="1045743" y="0"/>
                </a:lnTo>
                <a:lnTo>
                  <a:pt x="1045743" y="723900"/>
                </a:lnTo>
                <a:lnTo>
                  <a:pt x="15574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投影片編號版面配置區 7">
            <a:extLst>
              <a:ext uri="{FF2B5EF4-FFF2-40B4-BE49-F238E27FC236}">
                <a16:creationId xmlns:a16="http://schemas.microsoft.com/office/drawing/2014/main" id="{B79DF03C-9258-4F3D-A199-3599B6ACCA3F}"/>
              </a:ext>
            </a:extLst>
          </p:cNvPr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b="1" smtClean="0"/>
              <a:pPr/>
              <a:t>‹#›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691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driver.chromium.org/downloa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701069" y="1058073"/>
            <a:ext cx="5741861" cy="164296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400" b="1" dirty="0">
                <a:ea typeface="Microsoft Sans Serif" panose="020B0604020202020204" pitchFamily="34" charset="0"/>
              </a:rPr>
              <a:t>Web Crawler</a:t>
            </a:r>
            <a:r>
              <a:rPr lang="zh-TW" altLang="en-US" sz="4400" b="1" dirty="0">
                <a:ea typeface="Microsoft Sans Serif" panose="020B0604020202020204" pitchFamily="34" charset="0"/>
              </a:rPr>
              <a:t> </a:t>
            </a:r>
            <a:r>
              <a:rPr lang="en-US" altLang="zh-TW" sz="2400" b="1" dirty="0">
                <a:ea typeface="Microsoft Sans Serif" panose="020B0604020202020204" pitchFamily="34" charset="0"/>
              </a:rPr>
              <a:t>plus</a:t>
            </a:r>
            <a:endParaRPr lang="en-US" altLang="zh-TW" sz="4400" b="1" dirty="0">
              <a:ea typeface="Microsoft Sans Serif" panose="020B0604020202020204" pitchFamily="34" charset="0"/>
            </a:endParaRP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1701069" y="2724459"/>
            <a:ext cx="5221107" cy="167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Lecturer: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Willy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Fang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方聖瑋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  <a:cs typeface="Microsoft Sans Serif" panose="020B0604020202020204" pitchFamily="34" charset="0"/>
              <a:sym typeface="Tino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Student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ID: 108423020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School: NCU IM/MIS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Email: w70024@gmail.com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  <a:sym typeface="Tinos"/>
            </a:endParaRPr>
          </a:p>
        </p:txBody>
      </p:sp>
      <p:sp>
        <p:nvSpPr>
          <p:cNvPr id="5" name="Shape 361"/>
          <p:cNvSpPr/>
          <p:nvPr/>
        </p:nvSpPr>
        <p:spPr>
          <a:xfrm>
            <a:off x="6333523" y="1046098"/>
            <a:ext cx="804677" cy="792554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Shape 363"/>
          <p:cNvSpPr/>
          <p:nvPr/>
        </p:nvSpPr>
        <p:spPr>
          <a:xfrm>
            <a:off x="6735861" y="1367883"/>
            <a:ext cx="766429" cy="46864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3" descr="C:\Users\ABC\Desktop\GR-010 (2).png">
            <a:extLst>
              <a:ext uri="{FF2B5EF4-FFF2-40B4-BE49-F238E27FC236}">
                <a16:creationId xmlns:a16="http://schemas.microsoft.com/office/drawing/2014/main" id="{B2BE2D1A-99F6-41B7-9E89-8C68CBEF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76" y="2272394"/>
            <a:ext cx="939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BC\Desktop\GR-010 (2).png">
            <a:extLst>
              <a:ext uri="{FF2B5EF4-FFF2-40B4-BE49-F238E27FC236}">
                <a16:creationId xmlns:a16="http://schemas.microsoft.com/office/drawing/2014/main" id="{0CBB2D1D-42FE-4A37-A274-F1DD5FB9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84" y="2420087"/>
            <a:ext cx="5544616" cy="3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CC1A8A1-0E26-4C1F-9BDA-C892037CDCCD}"/>
              </a:ext>
            </a:extLst>
          </p:cNvPr>
          <p:cNvSpPr>
            <a:spLocks noEditPoints="1"/>
          </p:cNvSpPr>
          <p:nvPr/>
        </p:nvSpPr>
        <p:spPr bwMode="auto">
          <a:xfrm>
            <a:off x="6643738" y="3592605"/>
            <a:ext cx="232031" cy="278696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3C1BF33-CFEE-4CA6-96DF-1F5622B4CCAF}"/>
              </a:ext>
            </a:extLst>
          </p:cNvPr>
          <p:cNvSpPr>
            <a:spLocks noEditPoints="1"/>
          </p:cNvSpPr>
          <p:nvPr/>
        </p:nvSpPr>
        <p:spPr bwMode="auto">
          <a:xfrm rot="584553">
            <a:off x="7405845" y="3555153"/>
            <a:ext cx="246816" cy="29645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8 -0.00432 L -3.33333E-6 -3.4567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0" y="2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886346" y="813197"/>
            <a:ext cx="7454572" cy="4092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方法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屬性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函數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需先宣告好物件：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browser 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一般常用的方法：</a:t>
            </a: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.get(“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url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”)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maximize_window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.click()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.clear()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send_keys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page_source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族繁不及備載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取得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網頁元素的方法：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等到講解程式碼在講唄！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445676-EF1B-4D98-B0D6-545F8A0CADD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C73CDBEC-8CEF-4E8A-A75B-26BB17A030D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EA5E6FD-63B1-46F4-A504-1E46FD22D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AADAECB-6D5A-4DCE-80A4-D08A34101D3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747D2B0-DCA0-414D-8CD0-9C2DB90B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09" y="3062673"/>
            <a:ext cx="3920836" cy="20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982980"/>
            <a:ext cx="7072257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bs4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Beautifulsoup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time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sleep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openpyxl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json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os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其它套件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4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6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680921"/>
            <a:ext cx="7072257" cy="4399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（複習）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PTT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多頁標題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Maps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評論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登入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Google&amp;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搜尋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YouTube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留言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政府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 Data</a:t>
            </a: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Zara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圖片</a:t>
            </a: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sng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FB</a:t>
            </a:r>
            <a:r>
              <a:rPr lang="zh-TW" altLang="en-US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粉專文章</a:t>
            </a:r>
            <a:endParaRPr kumimoji="0" lang="en-US" altLang="zh-TW" sz="2000" b="1" i="0" u="none" strike="sng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主題大綱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5.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49072" y="1038093"/>
            <a:ext cx="6128100" cy="206562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TW" altLang="en-US" sz="2800" dirty="0">
                <a:ea typeface="Microsoft Sans Serif" panose="020B0604020202020204" pitchFamily="34" charset="0"/>
              </a:rPr>
              <a:t> </a:t>
            </a:r>
            <a:r>
              <a:rPr lang="en-US" sz="2800" dirty="0">
                <a:ea typeface="Microsoft Sans Serif" panose="020B0604020202020204" pitchFamily="34" charset="0"/>
              </a:rPr>
              <a:t>If You’re Afraid to Fail, </a:t>
            </a:r>
            <a:br>
              <a:rPr lang="en-US" sz="2800" dirty="0">
                <a:ea typeface="Microsoft Sans Serif" panose="020B0604020202020204" pitchFamily="34" charset="0"/>
              </a:rPr>
            </a:br>
            <a:r>
              <a:rPr lang="en-US" sz="2800" dirty="0">
                <a:ea typeface="Microsoft Sans Serif" panose="020B0604020202020204" pitchFamily="34" charset="0"/>
              </a:rPr>
              <a:t> You’re Probably Going to Fail</a:t>
            </a:r>
            <a:r>
              <a:rPr lang="en" sz="2800" dirty="0">
                <a:ea typeface="Microsoft Sans Serif" panose="020B0604020202020204" pitchFamily="34" charset="0"/>
              </a:rPr>
              <a:t>. </a:t>
            </a:r>
          </a:p>
          <a:p>
            <a:pPr lvl="0" algn="r">
              <a:lnSpc>
                <a:spcPct val="150000"/>
              </a:lnSpc>
              <a:buNone/>
            </a:pPr>
            <a:r>
              <a:rPr lang="en-US" altLang="zh-TW" sz="2800" dirty="0">
                <a:ea typeface="Microsoft Sans Serif" panose="020B0604020202020204" pitchFamily="34" charset="0"/>
              </a:rPr>
              <a:t>– </a:t>
            </a:r>
            <a:r>
              <a:rPr lang="en-US" sz="2800" dirty="0">
                <a:ea typeface="Microsoft Sans Serif" panose="020B0604020202020204" pitchFamily="34" charset="0"/>
              </a:rPr>
              <a:t>Kobe Bryant</a:t>
            </a:r>
            <a:endParaRPr lang="en" sz="2800" dirty="0">
              <a:ea typeface="Microsoft Sans Serif" panose="020B0604020202020204" pitchFamily="34" charset="0"/>
            </a:endParaRPr>
          </a:p>
        </p:txBody>
      </p:sp>
      <p:sp>
        <p:nvSpPr>
          <p:cNvPr id="5" name="Shape 18">
            <a:extLst>
              <a:ext uri="{FF2B5EF4-FFF2-40B4-BE49-F238E27FC236}">
                <a16:creationId xmlns:a16="http://schemas.microsoft.com/office/drawing/2014/main" id="{BA1FAF10-2321-4DA7-9B68-9A296CD7FAAA}"/>
              </a:ext>
            </a:extLst>
          </p:cNvPr>
          <p:cNvSpPr txBox="1"/>
          <p:nvPr/>
        </p:nvSpPr>
        <p:spPr>
          <a:xfrm rot="10800000">
            <a:off x="5751695" y="174405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6" name="Shape 18">
            <a:extLst>
              <a:ext uri="{FF2B5EF4-FFF2-40B4-BE49-F238E27FC236}">
                <a16:creationId xmlns:a16="http://schemas.microsoft.com/office/drawing/2014/main" id="{BC38EF7D-C545-4527-B9FA-3E011AE9294E}"/>
              </a:ext>
            </a:extLst>
          </p:cNvPr>
          <p:cNvSpPr txBox="1"/>
          <p:nvPr/>
        </p:nvSpPr>
        <p:spPr>
          <a:xfrm>
            <a:off x="1431155" y="55218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879E9349-D839-41B2-B62B-AA1560A548FF}"/>
              </a:ext>
            </a:extLst>
          </p:cNvPr>
          <p:cNvSpPr txBox="1">
            <a:spLocks/>
          </p:cNvSpPr>
          <p:nvPr/>
        </p:nvSpPr>
        <p:spPr>
          <a:xfrm>
            <a:off x="4638760" y="3223144"/>
            <a:ext cx="3886648" cy="1656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Sincerely,</a:t>
            </a:r>
            <a:b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 S.W. Fang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NCU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IM/MIS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NTUST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Email: w70024@gmail.com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Line: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willyfang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/ WeChat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algn="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2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github.com/LeBronWilly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EE9A03C-6A61-40FF-8ED1-80676EA3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74" y="3088015"/>
            <a:ext cx="2491867" cy="15171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36E4C8-70F1-46D3-819C-D16035E6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41" y="3088015"/>
            <a:ext cx="2491867" cy="1517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3">
            <a:extLst>
              <a:ext uri="{FF2B5EF4-FFF2-40B4-BE49-F238E27FC236}">
                <a16:creationId xmlns:a16="http://schemas.microsoft.com/office/drawing/2014/main" id="{F1DD1C1A-C0AC-4E6F-BFAF-B4F61929BDC9}"/>
              </a:ext>
            </a:extLst>
          </p:cNvPr>
          <p:cNvSpPr txBox="1">
            <a:spLocks/>
          </p:cNvSpPr>
          <p:nvPr/>
        </p:nvSpPr>
        <p:spPr>
          <a:xfrm>
            <a:off x="946336" y="906780"/>
            <a:ext cx="7251327" cy="33299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靜態網頁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動態網頁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Selenium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其他套件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TW" sz="24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</a:rPr>
              <a:t>……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endParaRPr kumimoji="0" lang="en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497226-CE63-404A-99A6-43B6A256D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3B88D28-54A1-44F4-8EF7-A39802EB34A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8CF587F3-103D-4B66-B4FE-77BDBDFD8C81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目錄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5864EC1-70B6-42A9-81B5-2601A8B8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0D9F498-A045-4C08-924A-CD75FDB569E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0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0E4A0D0-729A-4D9B-A156-0E2BBAA0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56" y="2693261"/>
            <a:ext cx="1751394" cy="17513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7308B2A-5CBE-4A56-8FE6-E2FAC6CF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11" y="1131713"/>
            <a:ext cx="3115440" cy="934632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FE6A396-7DD4-4987-A449-636ACC19A2D0}"/>
              </a:ext>
            </a:extLst>
          </p:cNvPr>
          <p:cNvSpPr/>
          <p:nvPr/>
        </p:nvSpPr>
        <p:spPr>
          <a:xfrm>
            <a:off x="5235931" y="2459243"/>
            <a:ext cx="2057400" cy="22341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978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簡介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純閱讀的網頁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。主要適用於簡單、更新不頻繁的內容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是基礎技術，常與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CSS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組合成一個內容網頁，讓瀏覽器去讀取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一般判斷方式是網頁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副檔名為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大多皆為靜態網頁，它的優勢在於容易為搜尋引擎所接受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現今較多網頁是動靜態混合型的設計，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純靜態的已經為少數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所以很多動態網頁會將動態網頁轉變成靜態方式，就是所謂的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【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偽靜態網頁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】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來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提高搜尋引擎的友善度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達到排名優化的成效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4976567-47CD-4306-9176-965BB0A6198E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2F3C5F81-D930-4E29-A499-2FD531AC79A0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E3E130-978A-4657-85E5-34D4250F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2DFEBB-3833-451C-B915-A9BEFEE7516D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E842F1-D63F-4D97-A8DD-9EC9480F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5" y="1019071"/>
            <a:ext cx="4201136" cy="26786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61A6B9-045D-48E9-ACEA-BE4B908B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28" y="963930"/>
            <a:ext cx="4070645" cy="286893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6A6BD74-1483-4F1F-8150-6016099E6C21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10F7E134-A46A-4376-AAD7-ABD39519C45F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5AE256C-28EA-4537-8C28-1A6BB5466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18A1BFA9-2328-40A8-9F10-A633AECC349A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99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97000" y="688478"/>
            <a:ext cx="7140837" cy="4328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互動的網頁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。比較適用於資料內容較大、更新快速的內容，如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社群平台、購物車、電商網站、討論區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等，因此會需要規劃好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伺服器、程式與資料庫間的共同運作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網頁的內容隨著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的輸入和互動而有所不同，有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PHP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等編譯方式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通常具有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後台管理員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系統，讓維護人員透過帳密登入後，可以更方便地管理網站，以大幅降低維護成本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新增最新消息、發佈參展資訊、修改商品說明、上傳產品圖片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等，只要會一般的電腦文書處理便可以輕鬆完成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29011-45A3-4B7E-85FB-3F6514EF6960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7F65AE1F-1410-4BF6-AEA7-7FEB727DA376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CDA2403-1AC2-4292-9BC5-D8323CFC6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A2CAC5F-09CF-418B-8C79-4947AC9D0C26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79C4E1-EEA9-455E-A69D-583C126E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" y="830580"/>
            <a:ext cx="3733019" cy="29495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63736C-D44F-487A-A859-4A83FD795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0" r="1"/>
          <a:stretch/>
        </p:blipFill>
        <p:spPr>
          <a:xfrm>
            <a:off x="2530480" y="2036492"/>
            <a:ext cx="4303094" cy="295495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0F952BA-8696-4830-97C2-E6437B623BD3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F1B788D7-0632-49B2-AC96-A948EDBE8C2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D3D1D0B-9E6D-40CD-8D6F-830B4343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86EA52-28E4-4036-8BA7-3F3E03B3AD1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F03CF7B-45F3-4A17-8C36-24ED89B89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7"/>
          <a:stretch/>
        </p:blipFill>
        <p:spPr>
          <a:xfrm>
            <a:off x="3100555" y="830580"/>
            <a:ext cx="6009511" cy="2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在網頁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App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開發時，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是相當麻煩的工作，若以手動測試進行不僅會因為人力時間而受到限制，且容易出錯。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解決了此問題，它能藉由指令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自動操作網頁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，達到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自動化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測試的功能。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可以直接以程式碼操控瀏覽器，因此成為網路爬蟲必備的工具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套件之一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支援多種程式語言，包含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Python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7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24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前提</a:t>
            </a:r>
            <a:endParaRPr lang="en-US" altLang="zh-TW" sz="24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啟用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之後，尼指定的瀏覽器就會開啟，並依照你所寫的程式指令依序執行，所有網頁的操作，包含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輸入資料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如帳密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、點選按鈕、滾動頁面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TW" sz="1800" b="1" kern="1200" dirty="0" err="1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、放大視窗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等，都可以使用程式碼進行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偽裝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成真正的瀏覽器在運作，大致上多數網站都可以輕鬆的突破，但是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運行速度相對慢很多、佔用較多電腦效能</a:t>
            </a:r>
            <a:endParaRPr lang="en-US" altLang="zh-TW" sz="1800" b="1" kern="1200" dirty="0">
              <a:solidFill>
                <a:srgbClr val="C00000"/>
              </a:solidFill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一般而言，還是會先使用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獲取網頁原始碼，但若無法突破對方網站伺服器的阻隔以及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需要有條件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時，就要用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endParaRPr lang="zh-TW" altLang="en-US" sz="1800" b="1" kern="1200" dirty="0"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4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82980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操作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將在本機端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IDE-Spyder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進行，需先下載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程式，放置於程式碼檔案之同個目錄下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需額外安裝套件至本機端</a:t>
            </a:r>
            <a:br>
              <a:rPr kumimoji="0" lang="en-US" altLang="zh-TW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相信大家都裝好了（？</a:t>
            </a:r>
            <a:endParaRPr kumimoji="0" lang="en-US" altLang="zh-TW" sz="1800" b="1" i="0" u="non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from selenium import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，即可用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建立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Chrome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之瀏覽器物件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8B8A3-B542-4F39-BD60-A8C333ED56F9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53F641B7-242E-4928-9F7B-A5D4E35FEA13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FA0821C-29C2-4263-B0F8-7F6DFDC94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0B7F38D-FEAF-459D-96D3-53346607922C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5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学校">
      <a:majorFont>
        <a:latin typeface="Arial"/>
        <a:ea typeface="方正卡通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9714</TotalTime>
  <Words>785</Words>
  <Application>Microsoft Office PowerPoint</Application>
  <PresentationFormat>如螢幕大小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Tinos</vt:lpstr>
      <vt:lpstr>Wingdings</vt:lpstr>
      <vt:lpstr>微软雅黑</vt:lpstr>
      <vt:lpstr>微軟正黑體</vt:lpstr>
      <vt:lpstr>Oswald</vt:lpstr>
      <vt:lpstr>Arial</vt:lpstr>
      <vt:lpstr>方正卡通简体</vt:lpstr>
      <vt:lpstr>Times New Roman</vt:lpstr>
      <vt:lpstr>Microsoft Sans Serif</vt:lpstr>
      <vt:lpstr>新細明體</vt:lpstr>
      <vt:lpstr>Office 主题</vt:lpstr>
      <vt:lpstr>Web Crawler 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1 :  Self-Introduction</dc:title>
  <dc:creator>Willy Fang</dc:creator>
  <cp:lastModifiedBy>方聖瑋 (108423020)</cp:lastModifiedBy>
  <cp:revision>334</cp:revision>
  <dcterms:modified xsi:type="dcterms:W3CDTF">2020-12-13T17:35:52Z</dcterms:modified>
</cp:coreProperties>
</file>